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6"/>
  </p:notesMasterIdLst>
  <p:sldIdLst>
    <p:sldId id="268" r:id="rId2"/>
    <p:sldId id="257" r:id="rId3"/>
    <p:sldId id="258" r:id="rId4"/>
    <p:sldId id="269" r:id="rId5"/>
    <p:sldId id="259" r:id="rId6"/>
    <p:sldId id="260" r:id="rId7"/>
    <p:sldId id="263" r:id="rId8"/>
    <p:sldId id="265" r:id="rId9"/>
    <p:sldId id="264" r:id="rId10"/>
    <p:sldId id="270" r:id="rId11"/>
    <p:sldId id="267" r:id="rId12"/>
    <p:sldId id="266" r:id="rId13"/>
    <p:sldId id="271" r:id="rId14"/>
    <p:sldId id="272" r:id="rId15"/>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95"/>
    <p:restoredTop sz="87426"/>
  </p:normalViewPr>
  <p:slideViewPr>
    <p:cSldViewPr snapToGrid="0" snapToObjects="1">
      <p:cViewPr>
        <p:scale>
          <a:sx n="138" d="100"/>
          <a:sy n="138" d="100"/>
        </p:scale>
        <p:origin x="1720" y="-16"/>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4/30/23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endParaRPr lang="en-US" dirty="0"/>
          </a:p>
          <a:p>
            <a:r>
              <a:rPr lang="en-US" dirty="0"/>
              <a:t>Move A to the left of B </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17226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r>
              <a:rPr lang="en-US" dirty="0"/>
              <a:t>Remove duration title </a:t>
            </a:r>
          </a:p>
          <a:p>
            <a:endParaRPr lang="en-US" dirty="0"/>
          </a:p>
          <a:p>
            <a:r>
              <a:rPr lang="en-US" dirty="0"/>
              <a:t>Make font for equation bigger </a:t>
            </a:r>
          </a:p>
          <a:p>
            <a:r>
              <a:rPr lang="en-US" dirty="0"/>
              <a:t>R2 underneath the equation </a:t>
            </a:r>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 split matrix and residual matrix </a:t>
            </a:r>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In A, put dotted line through 0 </a:t>
            </a:r>
          </a:p>
          <a:p>
            <a:endParaRPr lang="en-US" dirty="0"/>
          </a:p>
          <a:p>
            <a:r>
              <a:rPr lang="en-US" dirty="0"/>
              <a:t>In A, make axes 1 to -1 </a:t>
            </a:r>
          </a:p>
          <a:p>
            <a:endParaRPr lang="en-US" dirty="0"/>
          </a:p>
          <a:p>
            <a:r>
              <a:rPr lang="en-US" dirty="0" err="1"/>
              <a:t>Inrease</a:t>
            </a:r>
            <a:r>
              <a:rPr lang="en-US" dirty="0"/>
              <a:t> size of fond for </a:t>
            </a:r>
            <a:r>
              <a:rPr lang="en-US" dirty="0" err="1"/>
              <a:t>summart</a:t>
            </a:r>
            <a:r>
              <a:rPr lang="en-US" dirty="0"/>
              <a:t> stats in B </a:t>
            </a:r>
          </a:p>
          <a:p>
            <a:endParaRPr lang="en-US" dirty="0"/>
          </a:p>
          <a:p>
            <a:r>
              <a:rPr lang="en-US" dirty="0"/>
              <a:t>B. Have brackets start at 0 </a:t>
            </a:r>
          </a:p>
          <a:p>
            <a:endParaRPr lang="en-US" dirty="0"/>
          </a:p>
          <a:p>
            <a:r>
              <a:rPr lang="en-US" dirty="0"/>
              <a:t>Order: 125x250, 250x1000, 125x1000 </a:t>
            </a:r>
          </a:p>
          <a:p>
            <a:endParaRPr lang="en-US" dirty="0"/>
          </a:p>
          <a:p>
            <a:r>
              <a:rPr lang="en-US" dirty="0"/>
              <a:t>Test of slopes are diff from each other </a:t>
            </a:r>
          </a:p>
          <a:p>
            <a:r>
              <a:rPr lang="en-US" dirty="0"/>
              <a:t>Show significance for both (maybe separate r2 and slope visually) </a:t>
            </a:r>
          </a:p>
          <a:p>
            <a:endParaRPr lang="en-US" dirty="0"/>
          </a:p>
          <a:p>
            <a:endParaRPr lang="en-US" dirty="0"/>
          </a:p>
          <a:p>
            <a:r>
              <a:rPr lang="en-US" dirty="0"/>
              <a:t>Remove perfect accuracy label </a:t>
            </a:r>
          </a:p>
          <a:p>
            <a:r>
              <a:rPr lang="en-US" dirty="0"/>
              <a:t>Slope and r^2</a:t>
            </a:r>
          </a:p>
          <a:p>
            <a:r>
              <a:rPr lang="en-US" dirty="0"/>
              <a:t>Plot the residuals for 125 and 250 x z-scored actual depth </a:t>
            </a:r>
          </a:p>
          <a:p>
            <a:r>
              <a:rPr lang="en-US" dirty="0"/>
              <a:t>Does not need to be square </a:t>
            </a:r>
          </a:p>
          <a:p>
            <a:r>
              <a:rPr lang="en-US" dirty="0"/>
              <a:t>Show all three durations and highlight that point in all three residual correlation plots </a:t>
            </a:r>
          </a:p>
          <a:p>
            <a:endParaRPr lang="en-US" dirty="0"/>
          </a:p>
          <a:p>
            <a:r>
              <a:rPr lang="en-US" dirty="0"/>
              <a:t>No space between number and ms </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stats </a:t>
            </a:r>
            <a:r>
              <a:rPr lang="en-US" dirty="0" err="1"/>
              <a:t>f_oneway</a:t>
            </a:r>
            <a:r>
              <a:rPr lang="en-US" dirty="0"/>
              <a:t> functions takes the groups as input and returns ANOVA F and p value</a:t>
            </a:r>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a:t>7.015759161371818 0.0009962117299780406 </a:t>
            </a:r>
          </a:p>
          <a:p>
            <a:r>
              <a:rPr lang="en-US" dirty="0"/>
              <a:t>5.237403155897502 0.022783201260219262 </a:t>
            </a:r>
          </a:p>
          <a:p>
            <a:r>
              <a:rPr lang="en-US" dirty="0"/>
              <a:t>13.136597893282255 0.00033850878690090566 </a:t>
            </a:r>
          </a:p>
          <a:p>
            <a:r>
              <a:rPr lang="en-US" dirty="0"/>
              <a:t>2.1852867967344394 0.14035369776056808</a:t>
            </a:r>
          </a:p>
          <a:p>
            <a:endParaRPr lang="en-US" dirty="0"/>
          </a:p>
          <a:p>
            <a:r>
              <a:rPr lang="en-US" dirty="0"/>
              <a:t>Kinect:</a:t>
            </a:r>
            <a:br>
              <a:rPr lang="en-US" dirty="0"/>
            </a:br>
            <a:r>
              <a:rPr lang="en-US" b="0" i="0" dirty="0">
                <a:solidFill>
                  <a:srgbClr val="FFFFFF"/>
                </a:solidFill>
                <a:effectLst/>
                <a:latin typeface="Menlo" panose="020B0609030804020204" pitchFamily="49" charset="0"/>
              </a:rPr>
              <a:t>9.042023636851049 0.00014045418691710894 </a:t>
            </a:r>
          </a:p>
          <a:p>
            <a:r>
              <a:rPr lang="en-US" b="0" i="0" dirty="0">
                <a:solidFill>
                  <a:srgbClr val="FFFFFF"/>
                </a:solidFill>
                <a:effectLst/>
                <a:latin typeface="Menlo" panose="020B0609030804020204" pitchFamily="49" charset="0"/>
              </a:rPr>
              <a:t>9.094996621188201 0.002775120257303865 </a:t>
            </a:r>
          </a:p>
          <a:p>
            <a:r>
              <a:rPr lang="en-US" b="0" i="0" dirty="0">
                <a:solidFill>
                  <a:srgbClr val="FFFFFF"/>
                </a:solidFill>
                <a:effectLst/>
                <a:latin typeface="Menlo" panose="020B0609030804020204" pitchFamily="49" charset="0"/>
              </a:rPr>
              <a:t>1.5414960632339794 0.2153338369759673 </a:t>
            </a:r>
          </a:p>
          <a:p>
            <a:r>
              <a:rPr lang="en-US" b="0" i="0" dirty="0">
                <a:solidFill>
                  <a:srgbClr val="FFFFFF"/>
                </a:solidFill>
                <a:effectLst/>
                <a:latin typeface="Menlo" panose="020B0609030804020204" pitchFamily="49" charset="0"/>
              </a:rPr>
              <a:t>16.95249913993464 4.9199074548985936e-05</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04888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87203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Full equation and r^2 </a:t>
            </a:r>
          </a:p>
          <a:p>
            <a:r>
              <a:rPr lang="en-US" dirty="0"/>
              <a:t>Restrict range on y axis </a:t>
            </a:r>
          </a:p>
          <a:p>
            <a:r>
              <a:rPr lang="en-US" dirty="0"/>
              <a:t>Add raw 125ms Rt x VE difference </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color scheme </a:t>
            </a:r>
          </a:p>
          <a:p>
            <a:endParaRPr lang="en-US" dirty="0"/>
          </a:p>
          <a:p>
            <a:pPr marL="171450" indent="-171450">
              <a:buFontTx/>
              <a:buChar char="-"/>
            </a:pPr>
            <a:r>
              <a:rPr lang="en-US" dirty="0"/>
              <a:t>Blue and red; need colors to be brighter at the edges </a:t>
            </a:r>
          </a:p>
          <a:p>
            <a:pPr marL="171450" indent="-171450">
              <a:buFontTx/>
              <a:buChar char="-"/>
            </a:pPr>
            <a:endParaRPr lang="en-US" dirty="0"/>
          </a:p>
          <a:p>
            <a:pPr marL="171450" indent="-171450">
              <a:buFontTx/>
              <a:buChar char="-"/>
            </a:pPr>
            <a:endParaRPr lang="en-US" dirty="0"/>
          </a:p>
          <a:p>
            <a:pPr marL="171450" indent="-171450">
              <a:buFontTx/>
              <a:buChar char="-"/>
            </a:pPr>
            <a:r>
              <a:rPr lang="en-US" dirty="0"/>
              <a:t>Compare r values in diagonals and off diagonals (</a:t>
            </a:r>
            <a:r>
              <a:rPr lang="en-US" dirty="0" err="1"/>
              <a:t>fichers</a:t>
            </a:r>
            <a:r>
              <a:rPr lang="en-US" dirty="0"/>
              <a:t> test) </a:t>
            </a:r>
            <a:r>
              <a:rPr lang="en-US" dirty="0">
                <a:sym typeface="Wingdings" pitchFamily="2" charset="2"/>
              </a:rPr>
              <a:t> RT @ 250 wont work </a:t>
            </a:r>
            <a:r>
              <a:rPr lang="en-US" dirty="0" err="1">
                <a:sym typeface="Wingdings" pitchFamily="2" charset="2"/>
              </a:rPr>
              <a:t>bc</a:t>
            </a:r>
            <a:r>
              <a:rPr lang="en-US" dirty="0">
                <a:sym typeface="Wingdings" pitchFamily="2" charset="2"/>
              </a:rPr>
              <a:t> its verry </a:t>
            </a:r>
            <a:r>
              <a:rPr lang="en-US" dirty="0" err="1">
                <a:sym typeface="Wingdings" pitchFamily="2" charset="2"/>
              </a:rPr>
              <a:t>simt</a:t>
            </a:r>
            <a:r>
              <a:rPr lang="en-US" dirty="0">
                <a:sym typeface="Wingdings" pitchFamily="2" charset="2"/>
              </a:rPr>
              <a:t> o </a:t>
            </a:r>
            <a:r>
              <a:rPr lang="en-US" dirty="0" err="1">
                <a:sym typeface="Wingdings" pitchFamily="2" charset="2"/>
              </a:rPr>
              <a:t>corr</a:t>
            </a:r>
            <a:r>
              <a:rPr lang="en-US" dirty="0">
                <a:sym typeface="Wingdings" pitchFamily="2" charset="2"/>
              </a:rPr>
              <a:t> between but try every pairwise </a:t>
            </a:r>
          </a:p>
          <a:p>
            <a:pPr marL="171450" indent="-171450">
              <a:buFontTx/>
              <a:buChar char="-"/>
            </a:pPr>
            <a:r>
              <a:rPr lang="en-US" dirty="0">
                <a:sym typeface="Wingdings" pitchFamily="2" charset="2"/>
              </a:rPr>
              <a:t>Mark that significance by putting something in the box along the main diagonal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24307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4/30/23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4/30/23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4/30/23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4/30/23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4/30/23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4/30/23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A453-8DA0-94E8-AC4C-EB8ECCC1F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ADC639-9D2C-B1E7-0FF2-34F477FA1D5A}"/>
              </a:ext>
            </a:extLst>
          </p:cNvPr>
          <p:cNvSpPr>
            <a:spLocks noGrp="1"/>
          </p:cNvSpPr>
          <p:nvPr>
            <p:ph idx="1"/>
          </p:nvPr>
        </p:nvSpPr>
        <p:spPr/>
        <p:txBody>
          <a:bodyPr/>
          <a:lstStyle/>
          <a:p>
            <a:r>
              <a:rPr lang="en-US" dirty="0"/>
              <a:t>Make slide </a:t>
            </a:r>
            <a:r>
              <a:rPr lang="en-US" dirty="0" err="1"/>
              <a:t>siz</a:t>
            </a:r>
            <a:r>
              <a:rPr lang="en-US" dirty="0"/>
              <a:t> </a:t>
            </a:r>
            <a:r>
              <a:rPr lang="en-US" dirty="0" err="1"/>
              <a:t>eof</a:t>
            </a:r>
            <a:r>
              <a:rPr lang="en-US" dirty="0"/>
              <a:t> paper w 1 in margin </a:t>
            </a:r>
          </a:p>
        </p:txBody>
      </p:sp>
    </p:spTree>
    <p:extLst>
      <p:ext uri="{BB962C8B-B14F-4D97-AF65-F5344CB8AC3E}">
        <p14:creationId xmlns:p14="http://schemas.microsoft.com/office/powerpoint/2010/main" val="19270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pic>
        <p:nvPicPr>
          <p:cNvPr id="5" name="Content Placeholder 4">
            <a:extLst>
              <a:ext uri="{FF2B5EF4-FFF2-40B4-BE49-F238E27FC236}">
                <a16:creationId xmlns:a16="http://schemas.microsoft.com/office/drawing/2014/main" id="{6FCF3C78-3473-B74F-9C43-6ADD7C6D1B32}"/>
              </a:ext>
            </a:extLst>
          </p:cNvPr>
          <p:cNvPicPr>
            <a:picLocks noGrp="1" noChangeAspect="1"/>
          </p:cNvPicPr>
          <p:nvPr>
            <p:ph idx="1"/>
          </p:nvPr>
        </p:nvPicPr>
        <p:blipFill>
          <a:blip r:embed="rId3"/>
          <a:stretch>
            <a:fillRect/>
          </a:stretch>
        </p:blipFill>
        <p:spPr>
          <a:xfrm>
            <a:off x="502920" y="1257017"/>
            <a:ext cx="6308725" cy="6308725"/>
          </a:xfrm>
        </p:spPr>
      </p:pic>
    </p:spTree>
    <p:extLst>
      <p:ext uri="{BB962C8B-B14F-4D97-AF65-F5344CB8AC3E}">
        <p14:creationId xmlns:p14="http://schemas.microsoft.com/office/powerpoint/2010/main" val="276453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Chart&#10;&#10;Description automatically generated with low confidence">
            <a:extLst>
              <a:ext uri="{FF2B5EF4-FFF2-40B4-BE49-F238E27FC236}">
                <a16:creationId xmlns:a16="http://schemas.microsoft.com/office/drawing/2014/main" id="{CCFC2B8F-530E-DE20-111F-3543C3373085}"/>
              </a:ext>
            </a:extLst>
          </p:cNvPr>
          <p:cNvPicPr>
            <a:picLocks noChangeAspect="1"/>
          </p:cNvPicPr>
          <p:nvPr/>
        </p:nvPicPr>
        <p:blipFill rotWithShape="1">
          <a:blip r:embed="rId2"/>
          <a:srcRect l="6494" t="49895" r="56706" b="12748"/>
          <a:stretch/>
        </p:blipFill>
        <p:spPr>
          <a:xfrm>
            <a:off x="1149881" y="2879869"/>
            <a:ext cx="3088098" cy="3134851"/>
          </a:xfrm>
          <a:prstGeom prst="rect">
            <a:avLst/>
          </a:prstGeom>
        </p:spPr>
      </p:pic>
      <p:pic>
        <p:nvPicPr>
          <p:cNvPr id="70" name="Picture 69" descr="Chart&#10;&#10;Description automatically generated with low confidence">
            <a:extLst>
              <a:ext uri="{FF2B5EF4-FFF2-40B4-BE49-F238E27FC236}">
                <a16:creationId xmlns:a16="http://schemas.microsoft.com/office/drawing/2014/main" id="{9FCC6104-0008-ACC5-711F-DEA578923800}"/>
              </a:ext>
            </a:extLst>
          </p:cNvPr>
          <p:cNvPicPr>
            <a:picLocks noChangeAspect="1"/>
          </p:cNvPicPr>
          <p:nvPr/>
        </p:nvPicPr>
        <p:blipFill rotWithShape="1">
          <a:blip r:embed="rId2"/>
          <a:srcRect l="78023" t="18371" r="16280" b="18438"/>
          <a:stretch/>
        </p:blipFill>
        <p:spPr>
          <a:xfrm>
            <a:off x="5920556" y="2172907"/>
            <a:ext cx="478061" cy="5302596"/>
          </a:xfrm>
          <a:prstGeom prst="rect">
            <a:avLst/>
          </a:prstGeom>
        </p:spPr>
      </p:pic>
      <p:sp>
        <p:nvSpPr>
          <p:cNvPr id="71" name="TextBox 70">
            <a:extLst>
              <a:ext uri="{FF2B5EF4-FFF2-40B4-BE49-F238E27FC236}">
                <a16:creationId xmlns:a16="http://schemas.microsoft.com/office/drawing/2014/main" id="{47EC7CA3-8AC6-CA8B-D381-073EC8820B0A}"/>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238242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13A7C8FB-78AE-7CE0-335F-876903D842D1}"/>
              </a:ext>
            </a:extLst>
          </p:cNvPr>
          <p:cNvSpPr/>
          <p:nvPr/>
        </p:nvSpPr>
        <p:spPr>
          <a:xfrm>
            <a:off x="1468440" y="6740640"/>
            <a:ext cx="4462694" cy="81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3" name="Group 252">
            <a:extLst>
              <a:ext uri="{FF2B5EF4-FFF2-40B4-BE49-F238E27FC236}">
                <a16:creationId xmlns:a16="http://schemas.microsoft.com/office/drawing/2014/main" id="{7655E14F-0568-C250-CAF3-6BADBDD42129}"/>
              </a:ext>
            </a:extLst>
          </p:cNvPr>
          <p:cNvGrpSpPr/>
          <p:nvPr/>
        </p:nvGrpSpPr>
        <p:grpSpPr>
          <a:xfrm>
            <a:off x="164559" y="1594915"/>
            <a:ext cx="6693938" cy="5976232"/>
            <a:chOff x="850503" y="1670754"/>
            <a:chExt cx="33469692" cy="29881164"/>
          </a:xfrm>
        </p:grpSpPr>
        <p:grpSp>
          <p:nvGrpSpPr>
            <p:cNvPr id="247" name="Group 246">
              <a:extLst>
                <a:ext uri="{FF2B5EF4-FFF2-40B4-BE49-F238E27FC236}">
                  <a16:creationId xmlns:a16="http://schemas.microsoft.com/office/drawing/2014/main" id="{932495C3-52AF-F8B8-EC64-1D5BB1E73CA3}"/>
                </a:ext>
              </a:extLst>
            </p:cNvPr>
            <p:cNvGrpSpPr/>
            <p:nvPr/>
          </p:nvGrpSpPr>
          <p:grpSpPr>
            <a:xfrm>
              <a:off x="7116363" y="25492627"/>
              <a:ext cx="22801151" cy="6059291"/>
              <a:chOff x="7116363" y="28180403"/>
              <a:chExt cx="22801151" cy="6059290"/>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23850748" y="2524727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7339568" y="31132215"/>
                <a:ext cx="1113828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19869959" y="31132215"/>
                <a:ext cx="857713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55" name="Left Brace 154">
                <a:extLst>
                  <a:ext uri="{FF2B5EF4-FFF2-40B4-BE49-F238E27FC236}">
                    <a16:creationId xmlns:a16="http://schemas.microsoft.com/office/drawing/2014/main" id="{B388844B-DD32-AD07-7252-0995E8A3EA96}"/>
                  </a:ext>
                </a:extLst>
              </p:cNvPr>
              <p:cNvSpPr/>
              <p:nvPr/>
            </p:nvSpPr>
            <p:spPr>
              <a:xfrm rot="16200000">
                <a:off x="18059978" y="21192194"/>
                <a:ext cx="615554" cy="224360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56" name="TextBox 155">
                <a:extLst>
                  <a:ext uri="{FF2B5EF4-FFF2-40B4-BE49-F238E27FC236}">
                    <a16:creationId xmlns:a16="http://schemas.microsoft.com/office/drawing/2014/main" id="{82811089-10C7-32A3-8978-69FD04C23A8C}"/>
                  </a:ext>
                </a:extLst>
              </p:cNvPr>
              <p:cNvSpPr txBox="1"/>
              <p:nvPr/>
            </p:nvSpPr>
            <p:spPr>
              <a:xfrm>
                <a:off x="12267548" y="33039362"/>
                <a:ext cx="12420601" cy="1200331"/>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0</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7149723"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12908708"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78" name="TextBox 177">
                <a:extLst>
                  <a:ext uri="{FF2B5EF4-FFF2-40B4-BE49-F238E27FC236}">
                    <a16:creationId xmlns:a16="http://schemas.microsoft.com/office/drawing/2014/main" id="{56E09B55-9212-7EDC-0E98-8B16ABF24982}"/>
                  </a:ext>
                </a:extLst>
              </p:cNvPr>
              <p:cNvSpPr txBox="1"/>
              <p:nvPr/>
            </p:nvSpPr>
            <p:spPr>
              <a:xfrm>
                <a:off x="18399538"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9" name="TextBox 178">
                <a:extLst>
                  <a:ext uri="{FF2B5EF4-FFF2-40B4-BE49-F238E27FC236}">
                    <a16:creationId xmlns:a16="http://schemas.microsoft.com/office/drawing/2014/main" id="{2511AC5A-7539-E2EE-2DF5-C5389E2B203A}"/>
                  </a:ext>
                </a:extLst>
              </p:cNvPr>
              <p:cNvSpPr txBox="1"/>
              <p:nvPr/>
            </p:nvSpPr>
            <p:spPr>
              <a:xfrm>
                <a:off x="24158524"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7369909" y="28180403"/>
                <a:ext cx="22215881" cy="615553"/>
                <a:chOff x="7321934" y="28282828"/>
                <a:chExt cx="22215881" cy="615553"/>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12347968" y="25200836"/>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nvGrpSpPr>
            <p:cNvPr id="248" name="Group 247">
              <a:extLst>
                <a:ext uri="{FF2B5EF4-FFF2-40B4-BE49-F238E27FC236}">
                  <a16:creationId xmlns:a16="http://schemas.microsoft.com/office/drawing/2014/main" id="{3809EC6D-C6A1-53D4-144E-5CF6FEE7FA17}"/>
                </a:ext>
              </a:extLst>
            </p:cNvPr>
            <p:cNvGrpSpPr/>
            <p:nvPr/>
          </p:nvGrpSpPr>
          <p:grpSpPr>
            <a:xfrm>
              <a:off x="850503" y="1670754"/>
              <a:ext cx="6387156" cy="22972119"/>
              <a:chOff x="850503" y="4358529"/>
              <a:chExt cx="6387156" cy="22972119"/>
            </a:xfrm>
          </p:grpSpPr>
          <p:sp>
            <p:nvSpPr>
              <p:cNvPr id="168" name="TextBox 167">
                <a:extLst>
                  <a:ext uri="{FF2B5EF4-FFF2-40B4-BE49-F238E27FC236}">
                    <a16:creationId xmlns:a16="http://schemas.microsoft.com/office/drawing/2014/main" id="{7CEDC3A2-4464-C893-AF3E-C62FEB27E68E}"/>
                  </a:ext>
                </a:extLst>
              </p:cNvPr>
              <p:cNvSpPr txBox="1"/>
              <p:nvPr/>
            </p:nvSpPr>
            <p:spPr>
              <a:xfrm rot="16200000">
                <a:off x="-4707868" y="15273006"/>
                <a:ext cx="22860004" cy="1031050"/>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grpSp>
            <p:nvGrpSpPr>
              <p:cNvPr id="184" name="Group 183">
                <a:extLst>
                  <a:ext uri="{FF2B5EF4-FFF2-40B4-BE49-F238E27FC236}">
                    <a16:creationId xmlns:a16="http://schemas.microsoft.com/office/drawing/2014/main" id="{819B2F57-50CD-FB78-FCEF-A0D789135551}"/>
                  </a:ext>
                </a:extLst>
              </p:cNvPr>
              <p:cNvGrpSpPr/>
              <p:nvPr/>
            </p:nvGrpSpPr>
            <p:grpSpPr>
              <a:xfrm rot="5400000">
                <a:off x="-5180686" y="15802814"/>
                <a:ext cx="22215881" cy="615553"/>
                <a:chOff x="7321934" y="28282828"/>
                <a:chExt cx="22215881" cy="615553"/>
              </a:xfrm>
            </p:grpSpPr>
            <p:sp>
              <p:nvSpPr>
                <p:cNvPr id="185" name="Left Brace 184">
                  <a:extLst>
                    <a:ext uri="{FF2B5EF4-FFF2-40B4-BE49-F238E27FC236}">
                      <a16:creationId xmlns:a16="http://schemas.microsoft.com/office/drawing/2014/main" id="{5D88EDE1-FDA0-A90E-F6D2-A5CC5688841D}"/>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6" name="Left Brace 185">
                  <a:extLst>
                    <a:ext uri="{FF2B5EF4-FFF2-40B4-BE49-F238E27FC236}">
                      <a16:creationId xmlns:a16="http://schemas.microsoft.com/office/drawing/2014/main" id="{6E51437B-EA65-5095-3142-9D3B9D0E1A1E}"/>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7" name="Left Brace 186">
                  <a:extLst>
                    <a:ext uri="{FF2B5EF4-FFF2-40B4-BE49-F238E27FC236}">
                      <a16:creationId xmlns:a16="http://schemas.microsoft.com/office/drawing/2014/main" id="{F0395E71-FA1A-0BAD-9845-1B4941C64EB6}"/>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8" name="Left Brace 187">
                  <a:extLst>
                    <a:ext uri="{FF2B5EF4-FFF2-40B4-BE49-F238E27FC236}">
                      <a16:creationId xmlns:a16="http://schemas.microsoft.com/office/drawing/2014/main" id="{51E20FC5-A79D-74C4-0A87-3D9A8E41A031}"/>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90" name="TextBox 189">
                <a:extLst>
                  <a:ext uri="{FF2B5EF4-FFF2-40B4-BE49-F238E27FC236}">
                    <a16:creationId xmlns:a16="http://schemas.microsoft.com/office/drawing/2014/main" id="{93CC02D9-58FF-7367-95E2-2384EF91727A}"/>
                  </a:ext>
                </a:extLst>
              </p:cNvPr>
              <p:cNvSpPr txBox="1"/>
              <p:nvPr/>
            </p:nvSpPr>
            <p:spPr>
              <a:xfrm rot="16200000">
                <a:off x="2101288" y="710372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1" name="TextBox 190">
                <a:extLst>
                  <a:ext uri="{FF2B5EF4-FFF2-40B4-BE49-F238E27FC236}">
                    <a16:creationId xmlns:a16="http://schemas.microsoft.com/office/drawing/2014/main" id="{781394D7-81A8-4851-D77E-A547B93FFA15}"/>
                  </a:ext>
                </a:extLst>
              </p:cNvPr>
              <p:cNvSpPr txBox="1"/>
              <p:nvPr/>
            </p:nvSpPr>
            <p:spPr>
              <a:xfrm rot="16200000">
                <a:off x="2101293" y="1270666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2" name="TextBox 191">
                <a:extLst>
                  <a:ext uri="{FF2B5EF4-FFF2-40B4-BE49-F238E27FC236}">
                    <a16:creationId xmlns:a16="http://schemas.microsoft.com/office/drawing/2014/main" id="{C5DD70B8-2F99-1B92-4367-E30A39D5E999}"/>
                  </a:ext>
                </a:extLst>
              </p:cNvPr>
              <p:cNvSpPr txBox="1"/>
              <p:nvPr/>
            </p:nvSpPr>
            <p:spPr>
              <a:xfrm rot="16200000">
                <a:off x="2101288" y="18309602"/>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3" name="TextBox 192">
                <a:extLst>
                  <a:ext uri="{FF2B5EF4-FFF2-40B4-BE49-F238E27FC236}">
                    <a16:creationId xmlns:a16="http://schemas.microsoft.com/office/drawing/2014/main" id="{DEB866F4-6FEE-066B-E9D6-966A11E7A64E}"/>
                  </a:ext>
                </a:extLst>
              </p:cNvPr>
              <p:cNvSpPr txBox="1"/>
              <p:nvPr/>
            </p:nvSpPr>
            <p:spPr>
              <a:xfrm rot="16200000">
                <a:off x="2103498" y="23912543"/>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5" name="Left Brace 194">
                <a:extLst>
                  <a:ext uri="{FF2B5EF4-FFF2-40B4-BE49-F238E27FC236}">
                    <a16:creationId xmlns:a16="http://schemas.microsoft.com/office/drawing/2014/main" id="{3C1150DC-A112-8CFA-0FAD-C3D04235765C}"/>
                  </a:ext>
                </a:extLst>
              </p:cNvPr>
              <p:cNvSpPr/>
              <p:nvPr/>
            </p:nvSpPr>
            <p:spPr>
              <a:xfrm>
                <a:off x="3722757" y="4982444"/>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6" name="TextBox 195">
                <a:extLst>
                  <a:ext uri="{FF2B5EF4-FFF2-40B4-BE49-F238E27FC236}">
                    <a16:creationId xmlns:a16="http://schemas.microsoft.com/office/drawing/2014/main" id="{5D96B1C1-DFD0-2671-09E5-CAC47894B178}"/>
                  </a:ext>
                </a:extLst>
              </p:cNvPr>
              <p:cNvSpPr txBox="1"/>
              <p:nvPr/>
            </p:nvSpPr>
            <p:spPr>
              <a:xfrm rot="16200000">
                <a:off x="-2338737" y="9847826"/>
                <a:ext cx="1113828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97" name="Left Brace 196">
                <a:extLst>
                  <a:ext uri="{FF2B5EF4-FFF2-40B4-BE49-F238E27FC236}">
                    <a16:creationId xmlns:a16="http://schemas.microsoft.com/office/drawing/2014/main" id="{CC95F661-D146-F578-0C5D-E4C838F4F047}"/>
                  </a:ext>
                </a:extLst>
              </p:cNvPr>
              <p:cNvSpPr/>
              <p:nvPr/>
            </p:nvSpPr>
            <p:spPr>
              <a:xfrm>
                <a:off x="3707759" y="1634475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8" name="TextBox 197">
                <a:extLst>
                  <a:ext uri="{FF2B5EF4-FFF2-40B4-BE49-F238E27FC236}">
                    <a16:creationId xmlns:a16="http://schemas.microsoft.com/office/drawing/2014/main" id="{4823EDCA-DB88-51AA-6F17-E27210F56AAD}"/>
                  </a:ext>
                </a:extLst>
              </p:cNvPr>
              <p:cNvSpPr txBox="1"/>
              <p:nvPr/>
            </p:nvSpPr>
            <p:spPr>
              <a:xfrm rot="16200000">
                <a:off x="-1058162" y="21002267"/>
                <a:ext cx="857713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99" name="Left Brace 198">
                <a:extLst>
                  <a:ext uri="{FF2B5EF4-FFF2-40B4-BE49-F238E27FC236}">
                    <a16:creationId xmlns:a16="http://schemas.microsoft.com/office/drawing/2014/main" id="{2C454F5A-572C-65D6-1806-CFF20D0C8119}"/>
                  </a:ext>
                </a:extLst>
              </p:cNvPr>
              <p:cNvSpPr/>
              <p:nvPr/>
            </p:nvSpPr>
            <p:spPr>
              <a:xfrm>
                <a:off x="2030079" y="4982243"/>
                <a:ext cx="663179" cy="2234840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200" name="TextBox 199">
                <a:extLst>
                  <a:ext uri="{FF2B5EF4-FFF2-40B4-BE49-F238E27FC236}">
                    <a16:creationId xmlns:a16="http://schemas.microsoft.com/office/drawing/2014/main" id="{9762CADC-5520-95F7-1A3F-0C99C17391DC}"/>
                  </a:ext>
                </a:extLst>
              </p:cNvPr>
              <p:cNvSpPr txBox="1"/>
              <p:nvPr/>
            </p:nvSpPr>
            <p:spPr>
              <a:xfrm rot="16200000">
                <a:off x="-4759633" y="15652301"/>
                <a:ext cx="12420602" cy="1200330"/>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1</a:t>
                </a:r>
              </a:p>
            </p:txBody>
          </p:sp>
        </p:grpSp>
        <p:grpSp>
          <p:nvGrpSpPr>
            <p:cNvPr id="246" name="Group 245">
              <a:extLst>
                <a:ext uri="{FF2B5EF4-FFF2-40B4-BE49-F238E27FC236}">
                  <a16:creationId xmlns:a16="http://schemas.microsoft.com/office/drawing/2014/main" id="{CB2B64D1-26D1-FABA-C08B-8201B6923DC7}"/>
                </a:ext>
              </a:extLst>
            </p:cNvPr>
            <p:cNvGrpSpPr/>
            <p:nvPr/>
          </p:nvGrpSpPr>
          <p:grpSpPr>
            <a:xfrm>
              <a:off x="7209237" y="2217286"/>
              <a:ext cx="22351153" cy="22476382"/>
              <a:chOff x="7209237" y="4905061"/>
              <a:chExt cx="22351153" cy="22476382"/>
            </a:xfrm>
          </p:grpSpPr>
          <p:pic>
            <p:nvPicPr>
              <p:cNvPr id="166" name="Picture 165" descr="Chart&#10;&#10;Description automatically generated with low confidence">
                <a:extLst>
                  <a:ext uri="{FF2B5EF4-FFF2-40B4-BE49-F238E27FC236}">
                    <a16:creationId xmlns:a16="http://schemas.microsoft.com/office/drawing/2014/main" id="{A3D3D912-6E51-2ECD-CE3E-761FB62F27E1}"/>
                  </a:ext>
                </a:extLst>
              </p:cNvPr>
              <p:cNvPicPr>
                <a:picLocks noChangeAspect="1"/>
              </p:cNvPicPr>
              <p:nvPr/>
            </p:nvPicPr>
            <p:blipFill rotWithShape="1">
              <a:blip r:embed="rId3"/>
              <a:srcRect l="12561" t="49895" r="56706" b="19199"/>
              <a:stretch/>
            </p:blipFill>
            <p:spPr>
              <a:xfrm>
                <a:off x="7209237" y="4907780"/>
                <a:ext cx="22348400" cy="22473663"/>
              </a:xfrm>
              <a:prstGeom prst="rect">
                <a:avLst/>
              </a:prstGeom>
            </p:spPr>
          </p:pic>
          <p:cxnSp>
            <p:nvCxnSpPr>
              <p:cNvPr id="208" name="Straight Connector 207">
                <a:extLst>
                  <a:ext uri="{FF2B5EF4-FFF2-40B4-BE49-F238E27FC236}">
                    <a16:creationId xmlns:a16="http://schemas.microsoft.com/office/drawing/2014/main" id="{8B0BECA6-B593-B343-6134-30D14E9E389A}"/>
                  </a:ext>
                </a:extLst>
              </p:cNvPr>
              <p:cNvCxnSpPr>
                <a:cxnSpLocks/>
              </p:cNvCxnSpPr>
              <p:nvPr/>
            </p:nvCxnSpPr>
            <p:spPr>
              <a:xfrm>
                <a:off x="7221926" y="16061208"/>
                <a:ext cx="2232387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54440A5-E465-B7DC-FED9-FB6565B98AEE}"/>
                  </a:ext>
                </a:extLst>
              </p:cNvPr>
              <p:cNvCxnSpPr>
                <a:cxnSpLocks/>
              </p:cNvCxnSpPr>
              <p:nvPr/>
            </p:nvCxnSpPr>
            <p:spPr>
              <a:xfrm>
                <a:off x="18438318" y="4905061"/>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A514ACEE-7250-6CB5-3050-B5DD89163FA6}"/>
                  </a:ext>
                </a:extLst>
              </p:cNvPr>
              <p:cNvCxnSpPr>
                <a:cxnSpLocks/>
              </p:cNvCxnSpPr>
              <p:nvPr/>
            </p:nvCxnSpPr>
            <p:spPr>
              <a:xfrm>
                <a:off x="12780873" y="4910376"/>
                <a:ext cx="0" cy="22357082"/>
              </a:xfrm>
              <a:prstGeom prst="line">
                <a:avLst/>
              </a:prstGeom>
              <a:ln w="38100"/>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90B32B56-B563-E4CC-CEED-C93A1E940145}"/>
                  </a:ext>
                </a:extLst>
              </p:cNvPr>
              <p:cNvCxnSpPr>
                <a:cxnSpLocks/>
              </p:cNvCxnSpPr>
              <p:nvPr/>
            </p:nvCxnSpPr>
            <p:spPr>
              <a:xfrm>
                <a:off x="24032609" y="4905061"/>
                <a:ext cx="0" cy="22357080"/>
              </a:xfrm>
              <a:prstGeom prst="line">
                <a:avLst/>
              </a:prstGeom>
              <a:ln w="38100"/>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80518811-CDE8-B9C1-166E-BB570F9E2873}"/>
                  </a:ext>
                </a:extLst>
              </p:cNvPr>
              <p:cNvCxnSpPr>
                <a:cxnSpLocks/>
              </p:cNvCxnSpPr>
              <p:nvPr/>
            </p:nvCxnSpPr>
            <p:spPr>
              <a:xfrm>
                <a:off x="7236517" y="10453336"/>
                <a:ext cx="223238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ED25362-788D-F5E9-AE8C-A2F24E150D9C}"/>
                  </a:ext>
                </a:extLst>
              </p:cNvPr>
              <p:cNvCxnSpPr>
                <a:cxnSpLocks/>
              </p:cNvCxnSpPr>
              <p:nvPr/>
            </p:nvCxnSpPr>
            <p:spPr>
              <a:xfrm>
                <a:off x="7209237" y="21725222"/>
                <a:ext cx="223238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CE9CBD1F-9A75-6BC1-ACA1-E7FE87999A27}"/>
                </a:ext>
              </a:extLst>
            </p:cNvPr>
            <p:cNvGrpSpPr/>
            <p:nvPr/>
          </p:nvGrpSpPr>
          <p:grpSpPr>
            <a:xfrm>
              <a:off x="30144114" y="2036625"/>
              <a:ext cx="4176081" cy="22860000"/>
              <a:chOff x="30144114" y="4724400"/>
              <a:chExt cx="4176081"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5" y="13707376"/>
                <a:ext cx="3995760" cy="1292660"/>
                <a:chOff x="8923945" y="2537282"/>
                <a:chExt cx="1259254" cy="1292660"/>
              </a:xfrm>
            </p:grpSpPr>
            <p:sp>
              <p:nvSpPr>
                <p:cNvPr id="239" name="TextBox 238">
                  <a:extLst>
                    <a:ext uri="{FF2B5EF4-FFF2-40B4-BE49-F238E27FC236}">
                      <a16:creationId xmlns:a16="http://schemas.microsoft.com/office/drawing/2014/main" id="{5B2047C2-F03A-0BC4-A7AA-00D00132A4A6}"/>
                    </a:ext>
                  </a:extLst>
                </p:cNvPr>
                <p:cNvSpPr txBox="1"/>
                <p:nvPr/>
              </p:nvSpPr>
              <p:spPr>
                <a:xfrm>
                  <a:off x="9631275" y="2537282"/>
                  <a:ext cx="551924" cy="1292660"/>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sp>
        <p:nvSpPr>
          <p:cNvPr id="254" name="TextBox 253">
            <a:extLst>
              <a:ext uri="{FF2B5EF4-FFF2-40B4-BE49-F238E27FC236}">
                <a16:creationId xmlns:a16="http://schemas.microsoft.com/office/drawing/2014/main" id="{0D4CB6F9-7EE7-F197-B307-29627495FF24}"/>
              </a:ext>
            </a:extLst>
          </p:cNvPr>
          <p:cNvSpPr txBox="1"/>
          <p:nvPr/>
        </p:nvSpPr>
        <p:spPr>
          <a:xfrm>
            <a:off x="247257" y="7632121"/>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36AD2A4-B788-1252-D0F7-0B39CA118051}"/>
              </a:ext>
            </a:extLst>
          </p:cNvPr>
          <p:cNvSpPr txBox="1"/>
          <p:nvPr/>
        </p:nvSpPr>
        <p:spPr>
          <a:xfrm>
            <a:off x="6507376" y="4220573"/>
            <a:ext cx="350264" cy="258532"/>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4FF008E2-8B2F-D88F-C47D-2BF9AD099B1E}"/>
              </a:ext>
            </a:extLst>
          </p:cNvPr>
          <p:cNvSpPr txBox="1"/>
          <p:nvPr/>
        </p:nvSpPr>
        <p:spPr>
          <a:xfrm>
            <a:off x="1382009" y="6174966"/>
            <a:ext cx="4572000" cy="206210"/>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spTree>
    <p:extLst>
      <p:ext uri="{BB962C8B-B14F-4D97-AF65-F5344CB8AC3E}">
        <p14:creationId xmlns:p14="http://schemas.microsoft.com/office/powerpoint/2010/main" val="40227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67B61-EEAE-DC36-250A-B70CE14F0F0A}"/>
              </a:ext>
            </a:extLst>
          </p:cNvPr>
          <p:cNvPicPr>
            <a:picLocks noChangeAspect="1"/>
          </p:cNvPicPr>
          <p:nvPr/>
        </p:nvPicPr>
        <p:blipFill>
          <a:blip r:embed="rId3"/>
          <a:stretch>
            <a:fillRect/>
          </a:stretch>
        </p:blipFill>
        <p:spPr>
          <a:xfrm>
            <a:off x="1874520" y="4984092"/>
            <a:ext cx="4389914" cy="2837076"/>
          </a:xfrm>
          <a:prstGeom prst="rect">
            <a:avLst/>
          </a:prstGeom>
        </p:spPr>
      </p:pic>
      <p:pic>
        <p:nvPicPr>
          <p:cNvPr id="2052" name="Picture 4" descr="A picture containing indoor, green, tiled&#10;&#10;Description automatically generated">
            <a:extLst>
              <a:ext uri="{FF2B5EF4-FFF2-40B4-BE49-F238E27FC236}">
                <a16:creationId xmlns:a16="http://schemas.microsoft.com/office/drawing/2014/main" id="{B7D235A2-B35A-A30D-5642-DD9670840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752" y="1539344"/>
            <a:ext cx="4318000" cy="313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1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11D9-7917-080A-16E1-3C37600FD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1710CF-6934-4963-FFB2-06059170B51A}"/>
              </a:ext>
            </a:extLst>
          </p:cNvPr>
          <p:cNvSpPr>
            <a:spLocks noGrp="1"/>
          </p:cNvSpPr>
          <p:nvPr>
            <p:ph idx="1"/>
          </p:nvPr>
        </p:nvSpPr>
        <p:spPr/>
        <p:txBody>
          <a:bodyPr/>
          <a:lstStyle/>
          <a:p>
            <a:r>
              <a:rPr lang="en-US" dirty="0"/>
              <a:t>Pick an image with less guess work </a:t>
            </a:r>
          </a:p>
        </p:txBody>
      </p:sp>
      <p:pic>
        <p:nvPicPr>
          <p:cNvPr id="3074" name="Picture 2" descr="A picture containing indoor, bedroom&#10;&#10;Description automatically generated">
            <a:extLst>
              <a:ext uri="{FF2B5EF4-FFF2-40B4-BE49-F238E27FC236}">
                <a16:creationId xmlns:a16="http://schemas.microsoft.com/office/drawing/2014/main" id="{F8141FFE-1708-5D21-E5BD-413107824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79" y="4356100"/>
            <a:ext cx="3891021" cy="282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1164064" y="1300919"/>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4389918" y="1329657"/>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1188763" y="425795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4406479" y="4254988"/>
            <a:ext cx="555028" cy="155171"/>
          </a:xfrm>
          <a:prstGeom prst="rect">
            <a:avLst/>
          </a:prstGeom>
        </p:spPr>
      </p:pic>
    </p:spTree>
    <p:extLst>
      <p:ext uri="{BB962C8B-B14F-4D97-AF65-F5344CB8AC3E}">
        <p14:creationId xmlns:p14="http://schemas.microsoft.com/office/powerpoint/2010/main" val="29050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p:txBody>
          <a:bodyPr/>
          <a:lstStyle/>
          <a:p>
            <a:r>
              <a:rPr lang="en-US" dirty="0"/>
              <a:t>VE split matrix n = 10,000( 5,000 on each side) </a:t>
            </a:r>
          </a:p>
        </p:txBody>
      </p:sp>
      <p:sp>
        <p:nvSpPr>
          <p:cNvPr id="3" name="Content Placeholder 2">
            <a:extLst>
              <a:ext uri="{FF2B5EF4-FFF2-40B4-BE49-F238E27FC236}">
                <a16:creationId xmlns:a16="http://schemas.microsoft.com/office/drawing/2014/main" id="{46C5DAB6-F39E-0170-16A5-AA5E33FC28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24501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553597" y="3678477"/>
            <a:ext cx="34270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3" name="Picture 2" descr="Chart, scatter chart&#10;&#10;Description automatically generated">
            <a:extLst>
              <a:ext uri="{FF2B5EF4-FFF2-40B4-BE49-F238E27FC236}">
                <a16:creationId xmlns:a16="http://schemas.microsoft.com/office/drawing/2014/main" id="{6AD83E58-97C5-FEDB-8EF7-AEEDE66ECDF0}"/>
              </a:ext>
            </a:extLst>
          </p:cNvPr>
          <p:cNvPicPr>
            <a:picLocks noChangeAspect="1"/>
          </p:cNvPicPr>
          <p:nvPr/>
        </p:nvPicPr>
        <p:blipFill rotWithShape="1">
          <a:blip r:embed="rId8"/>
          <a:srcRect r="9739"/>
          <a:stretch/>
        </p:blipFill>
        <p:spPr>
          <a:xfrm>
            <a:off x="216698" y="3539402"/>
            <a:ext cx="2379168" cy="2635884"/>
          </a:xfrm>
          <a:prstGeom prst="rect">
            <a:avLst/>
          </a:prstGeom>
        </p:spPr>
      </p:pic>
      <p:pic>
        <p:nvPicPr>
          <p:cNvPr id="7" name="Picture 6" descr="Chart, scatter chart&#10;&#10;Description automatically generated">
            <a:extLst>
              <a:ext uri="{FF2B5EF4-FFF2-40B4-BE49-F238E27FC236}">
                <a16:creationId xmlns:a16="http://schemas.microsoft.com/office/drawing/2014/main" id="{03728FB6-950B-1E42-05F5-AE45E11689F7}"/>
              </a:ext>
            </a:extLst>
          </p:cNvPr>
          <p:cNvPicPr>
            <a:picLocks noChangeAspect="1"/>
          </p:cNvPicPr>
          <p:nvPr/>
        </p:nvPicPr>
        <p:blipFill rotWithShape="1">
          <a:blip r:embed="rId9"/>
          <a:srcRect r="8668"/>
          <a:stretch/>
        </p:blipFill>
        <p:spPr>
          <a:xfrm>
            <a:off x="2500987" y="3539402"/>
            <a:ext cx="2407406" cy="2635884"/>
          </a:xfrm>
          <a:prstGeom prst="rect">
            <a:avLst/>
          </a:prstGeom>
        </p:spPr>
      </p:pic>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10"/>
          <a:srcRect r="7635"/>
          <a:stretch/>
        </p:blipFill>
        <p:spPr>
          <a:xfrm>
            <a:off x="255118" y="680881"/>
            <a:ext cx="2485941" cy="2691440"/>
          </a:xfrm>
          <a:prstGeom prst="rect">
            <a:avLst/>
          </a:prstGeom>
        </p:spPr>
      </p:pic>
      <p:pic>
        <p:nvPicPr>
          <p:cNvPr id="5" name="Picture 4" descr="Chart, scatter chart&#10;&#10;Description automatically generated">
            <a:extLst>
              <a:ext uri="{FF2B5EF4-FFF2-40B4-BE49-F238E27FC236}">
                <a16:creationId xmlns:a16="http://schemas.microsoft.com/office/drawing/2014/main" id="{07E6C3E4-1353-A2C2-C03B-14E1F3D59A69}"/>
              </a:ext>
            </a:extLst>
          </p:cNvPr>
          <p:cNvPicPr>
            <a:picLocks noChangeAspect="1"/>
          </p:cNvPicPr>
          <p:nvPr/>
        </p:nvPicPr>
        <p:blipFill rotWithShape="1">
          <a:blip r:embed="rId11"/>
          <a:srcRect r="9739"/>
          <a:stretch/>
        </p:blipFill>
        <p:spPr>
          <a:xfrm>
            <a:off x="4871237" y="3527026"/>
            <a:ext cx="2379167" cy="2635884"/>
          </a:xfrm>
          <a:prstGeom prst="rect">
            <a:avLst/>
          </a:prstGeom>
        </p:spPr>
      </p:pic>
      <p:pic>
        <p:nvPicPr>
          <p:cNvPr id="23" name="Picture 22" descr="Chart, scatter chart&#10;&#10;Description automatically generated">
            <a:extLst>
              <a:ext uri="{FF2B5EF4-FFF2-40B4-BE49-F238E27FC236}">
                <a16:creationId xmlns:a16="http://schemas.microsoft.com/office/drawing/2014/main" id="{5C6B3E75-7E66-4FAF-2542-14AEDCE493AB}"/>
              </a:ext>
            </a:extLst>
          </p:cNvPr>
          <p:cNvPicPr>
            <a:picLocks noChangeAspect="1"/>
          </p:cNvPicPr>
          <p:nvPr/>
        </p:nvPicPr>
        <p:blipFill rotWithShape="1">
          <a:blip r:embed="rId8"/>
          <a:srcRect l="44459" t="14186" r="38265" b="80779"/>
          <a:stretch/>
        </p:blipFill>
        <p:spPr>
          <a:xfrm>
            <a:off x="837390" y="4057853"/>
            <a:ext cx="455379" cy="13270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1" name="Picture 30" descr="Chart, scatter chart&#10;&#10;Description automatically generated">
            <a:extLst>
              <a:ext uri="{FF2B5EF4-FFF2-40B4-BE49-F238E27FC236}">
                <a16:creationId xmlns:a16="http://schemas.microsoft.com/office/drawing/2014/main" id="{2C024943-DF87-EBDE-18C3-442A72F7000F}"/>
              </a:ext>
            </a:extLst>
          </p:cNvPr>
          <p:cNvPicPr>
            <a:picLocks noChangeAspect="1"/>
          </p:cNvPicPr>
          <p:nvPr/>
        </p:nvPicPr>
        <p:blipFill rotWithShape="1">
          <a:blip r:embed="rId9"/>
          <a:srcRect l="44640" t="14291" r="40243" b="81568"/>
          <a:stretch/>
        </p:blipFill>
        <p:spPr>
          <a:xfrm>
            <a:off x="3122661" y="4061055"/>
            <a:ext cx="398464" cy="109132"/>
          </a:xfrm>
          <a:prstGeom prst="rect">
            <a:avLst/>
          </a:prstGeom>
        </p:spPr>
      </p:pic>
      <p:pic>
        <p:nvPicPr>
          <p:cNvPr id="32" name="Picture 31" descr="Chart, scatter chart&#10;&#10;Description automatically generated">
            <a:extLst>
              <a:ext uri="{FF2B5EF4-FFF2-40B4-BE49-F238E27FC236}">
                <a16:creationId xmlns:a16="http://schemas.microsoft.com/office/drawing/2014/main" id="{DBDF96C7-E009-AD39-DF0B-10B2A66B24DC}"/>
              </a:ext>
            </a:extLst>
          </p:cNvPr>
          <p:cNvPicPr>
            <a:picLocks noChangeAspect="1"/>
          </p:cNvPicPr>
          <p:nvPr/>
        </p:nvPicPr>
        <p:blipFill rotWithShape="1">
          <a:blip r:embed="rId11"/>
          <a:srcRect l="43981" t="14341" r="38044" b="81519"/>
          <a:stretch/>
        </p:blipFill>
        <p:spPr>
          <a:xfrm>
            <a:off x="5475261" y="4061056"/>
            <a:ext cx="473803" cy="109131"/>
          </a:xfrm>
          <a:prstGeom prst="rect">
            <a:avLst/>
          </a:prstGeom>
        </p:spPr>
      </p:pic>
      <p:sp>
        <p:nvSpPr>
          <p:cNvPr id="33" name="Right Brace 32">
            <a:extLst>
              <a:ext uri="{FF2B5EF4-FFF2-40B4-BE49-F238E27FC236}">
                <a16:creationId xmlns:a16="http://schemas.microsoft.com/office/drawing/2014/main" id="{B409684E-8082-67D3-6182-9AF0AFECF36E}"/>
              </a:ext>
            </a:extLst>
          </p:cNvPr>
          <p:cNvSpPr/>
          <p:nvPr/>
        </p:nvSpPr>
        <p:spPr>
          <a:xfrm rot="16200000">
            <a:off x="4974643" y="2557043"/>
            <a:ext cx="112929" cy="2332990"/>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08591" y="1184005"/>
            <a:ext cx="120552" cy="4657468"/>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4876152" y="3493086"/>
            <a:ext cx="309909"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4D59C25-514B-DFAE-3AD5-8C0CDE0A0415}"/>
              </a:ext>
            </a:extLst>
          </p:cNvPr>
          <p:cNvSpPr txBox="1"/>
          <p:nvPr/>
        </p:nvSpPr>
        <p:spPr>
          <a:xfrm>
            <a:off x="3706747" y="3267845"/>
            <a:ext cx="309909"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978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43F12912-AAB7-5BCD-86F4-CAEBA0344F0D}"/>
              </a:ext>
            </a:extLst>
          </p:cNvPr>
          <p:cNvGrpSpPr/>
          <p:nvPr/>
        </p:nvGrpSpPr>
        <p:grpSpPr>
          <a:xfrm>
            <a:off x="2457886" y="3030315"/>
            <a:ext cx="2560341" cy="1834398"/>
            <a:chOff x="5669174" y="6592264"/>
            <a:chExt cx="12801706" cy="9171992"/>
          </a:xfrm>
        </p:grpSpPr>
        <p:grpSp>
          <p:nvGrpSpPr>
            <p:cNvPr id="14" name="Group 13">
              <a:extLst>
                <a:ext uri="{FF2B5EF4-FFF2-40B4-BE49-F238E27FC236}">
                  <a16:creationId xmlns:a16="http://schemas.microsoft.com/office/drawing/2014/main" id="{13CC03FC-8D54-5AC3-C03F-ED3B742AB3DF}"/>
                </a:ext>
              </a:extLst>
            </p:cNvPr>
            <p:cNvGrpSpPr/>
            <p:nvPr/>
          </p:nvGrpSpPr>
          <p:grpSpPr>
            <a:xfrm>
              <a:off x="5669174" y="6592264"/>
              <a:ext cx="12801706" cy="9171992"/>
              <a:chOff x="1170326" y="7287208"/>
              <a:chExt cx="10952359" cy="7517363"/>
            </a:xfrm>
          </p:grpSpPr>
          <p:pic>
            <p:nvPicPr>
              <p:cNvPr id="3" name="Picture 2" descr="Chart, bar chart&#10;&#10;Description automatically generated">
                <a:extLst>
                  <a:ext uri="{FF2B5EF4-FFF2-40B4-BE49-F238E27FC236}">
                    <a16:creationId xmlns:a16="http://schemas.microsoft.com/office/drawing/2014/main" id="{E4C6084C-351F-F166-4FB8-7BB7E477944C}"/>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82D1C67-7179-8E8F-978A-027252077B54}"/>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11573BCA-54AE-5423-7FEA-F341CC1E2721}"/>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10" name="Picture 9" descr="Chart, bar chart, histogram&#10;&#10;Description automatically generated">
                <a:extLst>
                  <a:ext uri="{FF2B5EF4-FFF2-40B4-BE49-F238E27FC236}">
                    <a16:creationId xmlns:a16="http://schemas.microsoft.com/office/drawing/2014/main" id="{8BE03EC1-0D5C-CF69-99CE-95F3A347CF65}"/>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12" name="Picture 11" descr="Chart, bar chart, histogram&#10;&#10;Description automatically generated">
                <a:extLst>
                  <a:ext uri="{FF2B5EF4-FFF2-40B4-BE49-F238E27FC236}">
                    <a16:creationId xmlns:a16="http://schemas.microsoft.com/office/drawing/2014/main" id="{10545878-F977-9AE7-EE65-50D731BEEC7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16" name="Left Brace 15">
              <a:extLst>
                <a:ext uri="{FF2B5EF4-FFF2-40B4-BE49-F238E27FC236}">
                  <a16:creationId xmlns:a16="http://schemas.microsoft.com/office/drawing/2014/main" id="{DD4E3016-AF4C-0323-09C2-22714EC1D041}"/>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17" name="TextBox 16">
              <a:extLst>
                <a:ext uri="{FF2B5EF4-FFF2-40B4-BE49-F238E27FC236}">
                  <a16:creationId xmlns:a16="http://schemas.microsoft.com/office/drawing/2014/main" id="{90D73336-77A8-F8B5-A819-BD62AF3B695A}"/>
                </a:ext>
              </a:extLst>
            </p:cNvPr>
            <p:cNvSpPr txBox="1"/>
            <p:nvPr/>
          </p:nvSpPr>
          <p:spPr>
            <a:xfrm>
              <a:off x="9200264" y="9851335"/>
              <a:ext cx="1353310" cy="1615825"/>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18" name="TextBox 17">
              <a:extLst>
                <a:ext uri="{FF2B5EF4-FFF2-40B4-BE49-F238E27FC236}">
                  <a16:creationId xmlns:a16="http://schemas.microsoft.com/office/drawing/2014/main" id="{215A6D2C-4129-59F3-DB9C-116FABC176ED}"/>
                </a:ext>
              </a:extLst>
            </p:cNvPr>
            <p:cNvSpPr txBox="1"/>
            <p:nvPr/>
          </p:nvSpPr>
          <p:spPr>
            <a:xfrm>
              <a:off x="12796620" y="7244204"/>
              <a:ext cx="3749040" cy="846385"/>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19" name="Left Brace 18">
              <a:extLst>
                <a:ext uri="{FF2B5EF4-FFF2-40B4-BE49-F238E27FC236}">
                  <a16:creationId xmlns:a16="http://schemas.microsoft.com/office/drawing/2014/main" id="{8EFE9F4C-28F0-7F0E-4334-257E87A2A13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0" name="TextBox 19">
              <a:extLst>
                <a:ext uri="{FF2B5EF4-FFF2-40B4-BE49-F238E27FC236}">
                  <a16:creationId xmlns:a16="http://schemas.microsoft.com/office/drawing/2014/main" id="{DD70476E-6946-B481-3FE2-9B5034514112}"/>
                </a:ext>
              </a:extLst>
            </p:cNvPr>
            <p:cNvSpPr txBox="1"/>
            <p:nvPr/>
          </p:nvSpPr>
          <p:spPr>
            <a:xfrm>
              <a:off x="13418805" y="8197594"/>
              <a:ext cx="854575" cy="1015665"/>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F2A6D18-0B01-20E1-C1F3-E8740F3FC797}"/>
                </a:ext>
              </a:extLst>
            </p:cNvPr>
            <p:cNvSpPr txBox="1"/>
            <p:nvPr/>
          </p:nvSpPr>
          <p:spPr>
            <a:xfrm>
              <a:off x="14157390" y="7616474"/>
              <a:ext cx="854575" cy="2123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2" name="Left Brace 21">
              <a:extLst>
                <a:ext uri="{FF2B5EF4-FFF2-40B4-BE49-F238E27FC236}">
                  <a16:creationId xmlns:a16="http://schemas.microsoft.com/office/drawing/2014/main" id="{1A644752-5CAF-DDD7-3612-EE32926ECE88}"/>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3" name="Left Brace 22">
              <a:extLst>
                <a:ext uri="{FF2B5EF4-FFF2-40B4-BE49-F238E27FC236}">
                  <a16:creationId xmlns:a16="http://schemas.microsoft.com/office/drawing/2014/main" id="{5E5A1E99-8EB4-44A0-D020-7E9715E20962}"/>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4" name="TextBox 23">
              <a:extLst>
                <a:ext uri="{FF2B5EF4-FFF2-40B4-BE49-F238E27FC236}">
                  <a16:creationId xmlns:a16="http://schemas.microsoft.com/office/drawing/2014/main" id="{316E58BC-E8FD-682B-DC1C-033444A83653}"/>
                </a:ext>
              </a:extLst>
            </p:cNvPr>
            <p:cNvSpPr txBox="1"/>
            <p:nvPr/>
          </p:nvSpPr>
          <p:spPr>
            <a:xfrm>
              <a:off x="8642874" y="10841305"/>
              <a:ext cx="854575" cy="1569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5D45F24-6BB7-F95F-73EC-017E011CBDCB}"/>
                </a:ext>
              </a:extLst>
            </p:cNvPr>
            <p:cNvSpPr txBox="1"/>
            <p:nvPr/>
          </p:nvSpPr>
          <p:spPr>
            <a:xfrm>
              <a:off x="9146709" y="10206485"/>
              <a:ext cx="1353310" cy="1569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grpSp>
        <p:nvGrpSpPr>
          <p:cNvPr id="54" name="Group 53">
            <a:extLst>
              <a:ext uri="{FF2B5EF4-FFF2-40B4-BE49-F238E27FC236}">
                <a16:creationId xmlns:a16="http://schemas.microsoft.com/office/drawing/2014/main" id="{D404E2FB-75A7-B75C-D9AB-AEF29882A274}"/>
              </a:ext>
            </a:extLst>
          </p:cNvPr>
          <p:cNvGrpSpPr/>
          <p:nvPr/>
        </p:nvGrpSpPr>
        <p:grpSpPr>
          <a:xfrm>
            <a:off x="1964692" y="5277667"/>
            <a:ext cx="3604896" cy="2031313"/>
            <a:chOff x="1787524" y="5429250"/>
            <a:chExt cx="18024478" cy="10156566"/>
          </a:xfrm>
        </p:grpSpPr>
        <p:grpSp>
          <p:nvGrpSpPr>
            <p:cNvPr id="55" name="Group 54">
              <a:extLst>
                <a:ext uri="{FF2B5EF4-FFF2-40B4-BE49-F238E27FC236}">
                  <a16:creationId xmlns:a16="http://schemas.microsoft.com/office/drawing/2014/main" id="{856468F1-659E-14F8-E29F-8A507426FAE7}"/>
                </a:ext>
              </a:extLst>
            </p:cNvPr>
            <p:cNvGrpSpPr/>
            <p:nvPr/>
          </p:nvGrpSpPr>
          <p:grpSpPr>
            <a:xfrm>
              <a:off x="11322050" y="5846435"/>
              <a:ext cx="8489952" cy="8504565"/>
              <a:chOff x="11322050" y="5846435"/>
              <a:chExt cx="8489952" cy="8504565"/>
            </a:xfrm>
          </p:grpSpPr>
          <p:grpSp>
            <p:nvGrpSpPr>
              <p:cNvPr id="63" name="Group 62">
                <a:extLst>
                  <a:ext uri="{FF2B5EF4-FFF2-40B4-BE49-F238E27FC236}">
                    <a16:creationId xmlns:a16="http://schemas.microsoft.com/office/drawing/2014/main" id="{2AC5D9EE-DDF6-B6CC-B2F0-8E35C9B479E1}"/>
                  </a:ext>
                </a:extLst>
              </p:cNvPr>
              <p:cNvGrpSpPr/>
              <p:nvPr/>
            </p:nvGrpSpPr>
            <p:grpSpPr>
              <a:xfrm>
                <a:off x="11322050" y="6121400"/>
                <a:ext cx="8489952" cy="8229600"/>
                <a:chOff x="11372850" y="6121400"/>
                <a:chExt cx="8489952" cy="8229600"/>
              </a:xfrm>
            </p:grpSpPr>
            <p:pic>
              <p:nvPicPr>
                <p:cNvPr id="65" name="Picture 64" descr="Chart, histogram&#10;&#10;Description automatically generated">
                  <a:extLst>
                    <a:ext uri="{FF2B5EF4-FFF2-40B4-BE49-F238E27FC236}">
                      <a16:creationId xmlns:a16="http://schemas.microsoft.com/office/drawing/2014/main" id="{DAA41E92-BA2D-2765-302F-0206C14EA2F8}"/>
                    </a:ext>
                  </a:extLst>
                </p:cNvPr>
                <p:cNvPicPr>
                  <a:picLocks noChangeAspect="1"/>
                </p:cNvPicPr>
                <p:nvPr/>
              </p:nvPicPr>
              <p:blipFill rotWithShape="1">
                <a:blip r:embed="rId5"/>
                <a:srcRect l="5080" r="8951"/>
                <a:stretch/>
              </p:blipFill>
              <p:spPr>
                <a:xfrm>
                  <a:off x="11372850" y="6121400"/>
                  <a:ext cx="8489952" cy="8229600"/>
                </a:xfrm>
                <a:prstGeom prst="rect">
                  <a:avLst/>
                </a:prstGeom>
              </p:spPr>
            </p:pic>
            <p:sp>
              <p:nvSpPr>
                <p:cNvPr id="66" name="TextBox 65">
                  <a:extLst>
                    <a:ext uri="{FF2B5EF4-FFF2-40B4-BE49-F238E27FC236}">
                      <a16:creationId xmlns:a16="http://schemas.microsoft.com/office/drawing/2014/main" id="{83165E0B-E561-F24E-021E-D4370F8B59C1}"/>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4" name="TextBox 63">
                <a:extLst>
                  <a:ext uri="{FF2B5EF4-FFF2-40B4-BE49-F238E27FC236}">
                    <a16:creationId xmlns:a16="http://schemas.microsoft.com/office/drawing/2014/main" id="{52A7010E-A7B1-4D9A-0C78-0F59FBC5FB00}"/>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6" name="Group 55">
              <a:extLst>
                <a:ext uri="{FF2B5EF4-FFF2-40B4-BE49-F238E27FC236}">
                  <a16:creationId xmlns:a16="http://schemas.microsoft.com/office/drawing/2014/main" id="{ABA5758A-F590-C93A-ADB9-664B55E00B6C}"/>
                </a:ext>
              </a:extLst>
            </p:cNvPr>
            <p:cNvGrpSpPr/>
            <p:nvPr/>
          </p:nvGrpSpPr>
          <p:grpSpPr>
            <a:xfrm>
              <a:off x="1787524" y="5429250"/>
              <a:ext cx="9280526" cy="8921750"/>
              <a:chOff x="1787524" y="5429250"/>
              <a:chExt cx="9280526" cy="8921750"/>
            </a:xfrm>
          </p:grpSpPr>
          <p:grpSp>
            <p:nvGrpSpPr>
              <p:cNvPr id="58" name="Group 57">
                <a:extLst>
                  <a:ext uri="{FF2B5EF4-FFF2-40B4-BE49-F238E27FC236}">
                    <a16:creationId xmlns:a16="http://schemas.microsoft.com/office/drawing/2014/main" id="{048E1BCA-E67B-DDE9-48F1-CD6DF7D01D81}"/>
                  </a:ext>
                </a:extLst>
              </p:cNvPr>
              <p:cNvGrpSpPr/>
              <p:nvPr/>
            </p:nvGrpSpPr>
            <p:grpSpPr>
              <a:xfrm>
                <a:off x="1787524" y="6121400"/>
                <a:ext cx="8991600" cy="8229600"/>
                <a:chOff x="2159000" y="6121400"/>
                <a:chExt cx="8991600" cy="8229600"/>
              </a:xfrm>
            </p:grpSpPr>
            <p:pic>
              <p:nvPicPr>
                <p:cNvPr id="61" name="Picture 60" descr="Chart, histogram&#10;&#10;Description automatically generated">
                  <a:extLst>
                    <a:ext uri="{FF2B5EF4-FFF2-40B4-BE49-F238E27FC236}">
                      <a16:creationId xmlns:a16="http://schemas.microsoft.com/office/drawing/2014/main" id="{9C005359-A398-4C00-6B19-893DC9706A5F}"/>
                    </a:ext>
                  </a:extLst>
                </p:cNvPr>
                <p:cNvPicPr>
                  <a:picLocks noChangeAspect="1"/>
                </p:cNvPicPr>
                <p:nvPr/>
              </p:nvPicPr>
              <p:blipFill rotWithShape="1">
                <a:blip r:embed="rId6"/>
                <a:srcRect r="8951"/>
                <a:stretch/>
              </p:blipFill>
              <p:spPr>
                <a:xfrm>
                  <a:off x="2159000" y="6121400"/>
                  <a:ext cx="8991600" cy="8229600"/>
                </a:xfrm>
                <a:prstGeom prst="rect">
                  <a:avLst/>
                </a:prstGeom>
              </p:spPr>
            </p:pic>
            <p:sp>
              <p:nvSpPr>
                <p:cNvPr id="62" name="TextBox 61">
                  <a:extLst>
                    <a:ext uri="{FF2B5EF4-FFF2-40B4-BE49-F238E27FC236}">
                      <a16:creationId xmlns:a16="http://schemas.microsoft.com/office/drawing/2014/main" id="{9AAB30B9-061B-873E-33F8-B8D4E229EDF8}"/>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9" name="TextBox 58">
                <a:extLst>
                  <a:ext uri="{FF2B5EF4-FFF2-40B4-BE49-F238E27FC236}">
                    <a16:creationId xmlns:a16="http://schemas.microsoft.com/office/drawing/2014/main" id="{0E808918-5205-7A05-6DFA-12C13D274A2E}"/>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60" name="Rounded Rectangle 59">
                <a:extLst>
                  <a:ext uri="{FF2B5EF4-FFF2-40B4-BE49-F238E27FC236}">
                    <a16:creationId xmlns:a16="http://schemas.microsoft.com/office/drawing/2014/main" id="{1F328EF7-0FC2-9CD3-7029-3F0EFAFE7FDF}"/>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7" name="TextBox 56">
              <a:extLst>
                <a:ext uri="{FF2B5EF4-FFF2-40B4-BE49-F238E27FC236}">
                  <a16:creationId xmlns:a16="http://schemas.microsoft.com/office/drawing/2014/main" id="{D2C40145-FE6D-284E-964D-E4E0340EF776}"/>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7" name="TextBox 66">
            <a:extLst>
              <a:ext uri="{FF2B5EF4-FFF2-40B4-BE49-F238E27FC236}">
                <a16:creationId xmlns:a16="http://schemas.microsoft.com/office/drawing/2014/main" id="{E2ECAEDA-3D46-A8AA-B2D4-044D45142855}"/>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152185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2" y="6309838"/>
            <a:ext cx="374449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686759"/>
            <a:ext cx="3604896" cy="2031313"/>
            <a:chOff x="1787524" y="5429250"/>
            <a:chExt cx="18024478" cy="10156566"/>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476662" y="3651478"/>
            <a:ext cx="2288835" cy="2288835"/>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2653300" y="3638165"/>
            <a:ext cx="2288835" cy="2288835"/>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4837943" y="3644206"/>
            <a:ext cx="2288835" cy="2288835"/>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2DB20A6-1C7E-6C16-A463-68C9C2C5AABC}"/>
              </a:ext>
            </a:extLst>
          </p:cNvPr>
          <p:cNvPicPr>
            <a:picLocks noChangeAspect="1"/>
          </p:cNvPicPr>
          <p:nvPr/>
        </p:nvPicPr>
        <p:blipFill rotWithShape="1">
          <a:blip r:embed="rId3"/>
          <a:srcRect t="7740" r="7636" b="5648"/>
          <a:stretch/>
        </p:blipFill>
        <p:spPr>
          <a:xfrm>
            <a:off x="161892" y="2991838"/>
            <a:ext cx="2325026" cy="2180206"/>
          </a:xfrm>
          <a:prstGeom prst="rect">
            <a:avLst/>
          </a:prstGeom>
        </p:spPr>
      </p:pic>
      <p:pic>
        <p:nvPicPr>
          <p:cNvPr id="7" name="Picture 6" descr="Chart, scatter chart&#10;&#10;Description automatically generated">
            <a:extLst>
              <a:ext uri="{FF2B5EF4-FFF2-40B4-BE49-F238E27FC236}">
                <a16:creationId xmlns:a16="http://schemas.microsoft.com/office/drawing/2014/main" id="{6FE91096-AD5F-5498-D2A9-626B29B1F92E}"/>
              </a:ext>
            </a:extLst>
          </p:cNvPr>
          <p:cNvPicPr>
            <a:picLocks noChangeAspect="1"/>
          </p:cNvPicPr>
          <p:nvPr/>
        </p:nvPicPr>
        <p:blipFill rotWithShape="1">
          <a:blip r:embed="rId4"/>
          <a:srcRect t="7741" r="7636" b="5649"/>
          <a:stretch/>
        </p:blipFill>
        <p:spPr>
          <a:xfrm>
            <a:off x="2470525" y="2991838"/>
            <a:ext cx="2325026" cy="2180206"/>
          </a:xfrm>
          <a:prstGeom prst="rect">
            <a:avLst/>
          </a:prstGeom>
        </p:spPr>
      </p:pic>
      <p:pic>
        <p:nvPicPr>
          <p:cNvPr id="9" name="Picture 8" descr="Chart&#10;&#10;Description automatically generated">
            <a:extLst>
              <a:ext uri="{FF2B5EF4-FFF2-40B4-BE49-F238E27FC236}">
                <a16:creationId xmlns:a16="http://schemas.microsoft.com/office/drawing/2014/main" id="{13D1FB69-ABFA-933D-1F5C-33EE3FE2C94C}"/>
              </a:ext>
            </a:extLst>
          </p:cNvPr>
          <p:cNvPicPr>
            <a:picLocks noChangeAspect="1"/>
          </p:cNvPicPr>
          <p:nvPr/>
        </p:nvPicPr>
        <p:blipFill rotWithShape="1">
          <a:blip r:embed="rId5"/>
          <a:srcRect t="7113" r="7636" b="6276"/>
          <a:stretch/>
        </p:blipFill>
        <p:spPr>
          <a:xfrm>
            <a:off x="4779158" y="2991838"/>
            <a:ext cx="2325026" cy="2180206"/>
          </a:xfrm>
          <a:prstGeom prst="rect">
            <a:avLst/>
          </a:prstGeom>
        </p:spPr>
      </p:pic>
      <p:sp>
        <p:nvSpPr>
          <p:cNvPr id="10" name="TextBox 9">
            <a:extLst>
              <a:ext uri="{FF2B5EF4-FFF2-40B4-BE49-F238E27FC236}">
                <a16:creationId xmlns:a16="http://schemas.microsoft.com/office/drawing/2014/main" id="{AE60B56D-AC6F-AA68-5AE2-4348EDFC3A77}"/>
              </a:ext>
            </a:extLst>
          </p:cNvPr>
          <p:cNvSpPr txBox="1"/>
          <p:nvPr/>
        </p:nvSpPr>
        <p:spPr>
          <a:xfrm>
            <a:off x="161892" y="5267977"/>
            <a:ext cx="6942292" cy="313932"/>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5. Discrimination Response Time Results. </a:t>
            </a:r>
            <a:r>
              <a:rPr lang="en-US" sz="720" dirty="0">
                <a:latin typeface="Arial" panose="020B0604020202020204" pitchFamily="34" charset="0"/>
                <a:cs typeface="Arial" panose="020B0604020202020204" pitchFamily="34" charset="0"/>
              </a:rPr>
              <a:t>Linear models of discrimination response time as a function of verbal estimates from independent participants at each viewing duration (125, 250, 1000ms).</a:t>
            </a: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8904</TotalTime>
  <Words>1588</Words>
  <Application>Microsoft Macintosh PowerPoint</Application>
  <PresentationFormat>Custom</PresentationFormat>
  <Paragraphs>232</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Menlo</vt:lpstr>
      <vt:lpstr>Office Theme</vt:lpstr>
      <vt:lpstr>PowerPoint Presentation</vt:lpstr>
      <vt:lpstr>PowerPoint Presentation</vt:lpstr>
      <vt:lpstr>PowerPoint Presentation</vt:lpstr>
      <vt:lpstr>VE split matrix n = 10,000( 5,000 on each side) </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97</cp:revision>
  <dcterms:created xsi:type="dcterms:W3CDTF">2023-04-17T18:08:15Z</dcterms:created>
  <dcterms:modified xsi:type="dcterms:W3CDTF">2023-04-30T20:00:01Z</dcterms:modified>
</cp:coreProperties>
</file>